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62754" y="2232507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58" y="3780802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58" y="5519115"/>
                </a:lnTo>
                <a:lnTo>
                  <a:pt x="2941358" y="3780802"/>
                </a:lnTo>
                <a:close/>
              </a:path>
              <a:path w="7125334" h="6448425">
                <a:moveTo>
                  <a:pt x="7125284" y="1241806"/>
                </a:moveTo>
                <a:lnTo>
                  <a:pt x="5883935" y="0"/>
                </a:lnTo>
                <a:lnTo>
                  <a:pt x="2659799" y="3225457"/>
                </a:lnTo>
                <a:lnTo>
                  <a:pt x="5883948" y="6448412"/>
                </a:lnTo>
                <a:lnTo>
                  <a:pt x="7125284" y="5207584"/>
                </a:lnTo>
                <a:lnTo>
                  <a:pt x="7125284" y="1241806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902508" y="3247504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786" y="192227"/>
                </a:moveTo>
                <a:lnTo>
                  <a:pt x="2798635" y="0"/>
                </a:lnTo>
                <a:lnTo>
                  <a:pt x="0" y="2796121"/>
                </a:lnTo>
                <a:lnTo>
                  <a:pt x="194716" y="2990850"/>
                </a:lnTo>
                <a:lnTo>
                  <a:pt x="2990786" y="192227"/>
                </a:lnTo>
                <a:close/>
              </a:path>
              <a:path w="3096259" h="3399154">
                <a:moveTo>
                  <a:pt x="3096069" y="1660283"/>
                </a:moveTo>
                <a:lnTo>
                  <a:pt x="2463304" y="1027493"/>
                </a:lnTo>
                <a:lnTo>
                  <a:pt x="724992" y="2765806"/>
                </a:lnTo>
                <a:lnTo>
                  <a:pt x="1357782" y="3398596"/>
                </a:lnTo>
                <a:lnTo>
                  <a:pt x="3096069" y="1660283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45003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67" y="0"/>
                </a:moveTo>
                <a:lnTo>
                  <a:pt x="0" y="884580"/>
                </a:lnTo>
                <a:lnTo>
                  <a:pt x="884567" y="1771650"/>
                </a:lnTo>
                <a:lnTo>
                  <a:pt x="1771650" y="884580"/>
                </a:lnTo>
                <a:lnTo>
                  <a:pt x="88456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3107543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55" y="0"/>
                </a:moveTo>
                <a:lnTo>
                  <a:pt x="0" y="884580"/>
                </a:lnTo>
                <a:lnTo>
                  <a:pt x="884555" y="1771650"/>
                </a:lnTo>
                <a:lnTo>
                  <a:pt x="1771650" y="884580"/>
                </a:lnTo>
                <a:lnTo>
                  <a:pt x="88455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1124997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7082" y="0"/>
                </a:moveTo>
                <a:lnTo>
                  <a:pt x="0" y="884580"/>
                </a:lnTo>
                <a:lnTo>
                  <a:pt x="887082" y="1771650"/>
                </a:lnTo>
                <a:lnTo>
                  <a:pt x="1771599" y="884580"/>
                </a:lnTo>
                <a:lnTo>
                  <a:pt x="88708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8283" y="1124737"/>
            <a:ext cx="16404133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65586" y="3865435"/>
            <a:ext cx="9769526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391" y="3458845"/>
            <a:ext cx="8647430" cy="3265804"/>
          </a:xfrm>
          <a:prstGeom prst="rect">
            <a:avLst/>
          </a:prstGeom>
        </p:spPr>
        <p:txBody>
          <a:bodyPr wrap="square" lIns="0" tIns="166370" rIns="0" bIns="0" rtlCol="0" vert="horz">
            <a:spAutoFit/>
          </a:bodyPr>
          <a:lstStyle/>
          <a:p>
            <a:pPr marL="12700" marR="5080">
              <a:lnSpc>
                <a:spcPts val="6080"/>
              </a:lnSpc>
              <a:spcBef>
                <a:spcPts val="1310"/>
              </a:spcBef>
            </a:pPr>
            <a:r>
              <a:rPr dirty="0" sz="6050" spc="165">
                <a:solidFill>
                  <a:srgbClr val="FFFFFF"/>
                </a:solidFill>
                <a:latin typeface="Cambria"/>
                <a:cs typeface="Cambria"/>
              </a:rPr>
              <a:t>Leveraging </a:t>
            </a:r>
            <a:r>
              <a:rPr dirty="0" sz="6050" spc="355">
                <a:solidFill>
                  <a:srgbClr val="FFFFFF"/>
                </a:solidFill>
                <a:latin typeface="Cambria"/>
                <a:cs typeface="Cambria"/>
              </a:rPr>
              <a:t>AWS </a:t>
            </a:r>
            <a:r>
              <a:rPr dirty="0" sz="6050" spc="3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050" spc="345">
                <a:solidFill>
                  <a:srgbClr val="FFFFFF"/>
                </a:solidFill>
                <a:latin typeface="Cambria"/>
                <a:cs typeface="Cambria"/>
              </a:rPr>
              <a:t>Chatbot </a:t>
            </a:r>
            <a:r>
              <a:rPr dirty="0" sz="6050" spc="229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dirty="0" sz="6050" spc="325">
                <a:solidFill>
                  <a:srgbClr val="FFFFFF"/>
                </a:solidFill>
                <a:latin typeface="Cambria"/>
                <a:cs typeface="Cambria"/>
              </a:rPr>
              <a:t>Online </a:t>
            </a:r>
            <a:r>
              <a:rPr dirty="0" sz="6050" spc="3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050" spc="200">
                <a:solidFill>
                  <a:srgbClr val="FFFFFF"/>
                </a:solidFill>
                <a:latin typeface="Cambria"/>
                <a:cs typeface="Cambria"/>
              </a:rPr>
              <a:t>Survey</a:t>
            </a:r>
            <a:r>
              <a:rPr dirty="0" sz="6050" spc="-1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050" spc="305">
                <a:solidFill>
                  <a:srgbClr val="FFFFFF"/>
                </a:solidFill>
                <a:latin typeface="Cambria"/>
                <a:cs typeface="Cambria"/>
              </a:rPr>
              <a:t>Automation</a:t>
            </a:r>
            <a:r>
              <a:rPr dirty="0" sz="6050" spc="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050" spc="175">
                <a:solidFill>
                  <a:srgbClr val="FFFFFF"/>
                </a:solidFill>
                <a:latin typeface="Cambria"/>
                <a:cs typeface="Cambria"/>
              </a:rPr>
              <a:t>with </a:t>
            </a:r>
            <a:r>
              <a:rPr dirty="0" sz="6050" spc="-13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050" spc="355">
                <a:solidFill>
                  <a:srgbClr val="FFFFFF"/>
                </a:solidFill>
                <a:latin typeface="Cambria"/>
                <a:cs typeface="Cambria"/>
              </a:rPr>
              <a:t>AWS</a:t>
            </a:r>
            <a:r>
              <a:rPr dirty="0" sz="6050" spc="20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050" spc="315">
                <a:solidFill>
                  <a:srgbClr val="FFFFFF"/>
                </a:solidFill>
                <a:latin typeface="Cambria"/>
                <a:cs typeface="Cambria"/>
              </a:rPr>
              <a:t>Lex</a:t>
            </a:r>
            <a:endParaRPr sz="605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679690">
              <a:lnSpc>
                <a:spcPct val="100000"/>
              </a:lnSpc>
              <a:spcBef>
                <a:spcPts val="100"/>
              </a:spcBef>
            </a:pPr>
            <a:r>
              <a:rPr dirty="0" spc="155"/>
              <a:t>Future</a:t>
            </a:r>
            <a:r>
              <a:rPr dirty="0" spc="15"/>
              <a:t> </a:t>
            </a:r>
            <a:r>
              <a:rPr dirty="0" spc="140"/>
              <a:t>Trends</a:t>
            </a:r>
            <a:r>
              <a:rPr dirty="0" spc="145"/>
              <a:t> </a:t>
            </a:r>
            <a:r>
              <a:rPr dirty="0" spc="229"/>
              <a:t>and</a:t>
            </a:r>
            <a:r>
              <a:rPr dirty="0" spc="145"/>
              <a:t> </a:t>
            </a:r>
            <a:r>
              <a:rPr dirty="0" spc="180"/>
              <a:t>Innovations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6651" y="3226904"/>
            <a:ext cx="2112137" cy="2799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75589" y="3237115"/>
            <a:ext cx="1836039" cy="26973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72230" y="4047896"/>
            <a:ext cx="3993248" cy="35679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20353" y="3147898"/>
            <a:ext cx="6703695" cy="16656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195"/>
              </a:spcBef>
            </a:pP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latin typeface="Trebuchet MS"/>
                <a:cs typeface="Trebuchet MS"/>
              </a:rPr>
              <a:t>future</a:t>
            </a:r>
            <a:r>
              <a:rPr dirty="0" sz="2700" spc="-120">
                <a:latin typeface="Trebuchet MS"/>
                <a:cs typeface="Trebuchet MS"/>
              </a:rPr>
              <a:t> </a:t>
            </a:r>
            <a:r>
              <a:rPr dirty="0" sz="2700" spc="80">
                <a:latin typeface="Trebuchet MS"/>
                <a:cs typeface="Trebuchet MS"/>
              </a:rPr>
              <a:t>trends</a:t>
            </a:r>
            <a:r>
              <a:rPr dirty="0" sz="2700" spc="-100"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latin typeface="Trebuchet MS"/>
                <a:cs typeface="Trebuchet MS"/>
              </a:rPr>
              <a:t>innovations </a:t>
            </a:r>
            <a:r>
              <a:rPr dirty="0" sz="2700" spc="-795"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chatbot </a:t>
            </a:r>
            <a:r>
              <a:rPr dirty="0" sz="2700" spc="55">
                <a:solidFill>
                  <a:srgbClr val="FFFFFF"/>
                </a:solidFill>
                <a:latin typeface="Trebuchet MS"/>
                <a:cs typeface="Trebuchet MS"/>
              </a:rPr>
              <a:t>technology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140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they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further </a:t>
            </a:r>
            <a:r>
              <a:rPr dirty="0" sz="2700" spc="95">
                <a:latin typeface="Trebuchet MS"/>
                <a:cs typeface="Trebuchet MS"/>
              </a:rPr>
              <a:t>enhance </a:t>
            </a:r>
            <a:r>
              <a:rPr dirty="0" sz="2700" spc="110">
                <a:latin typeface="Trebuchet MS"/>
                <a:cs typeface="Trebuchet MS"/>
              </a:rPr>
              <a:t>user </a:t>
            </a:r>
            <a:r>
              <a:rPr dirty="0" sz="2700" spc="45">
                <a:latin typeface="Trebuchet MS"/>
                <a:cs typeface="Trebuchet MS"/>
              </a:rPr>
              <a:t>experience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landscape.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3901" y="5043423"/>
            <a:ext cx="5213400" cy="46581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7315" y="5576824"/>
            <a:ext cx="3363899" cy="4662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35056" y="5576824"/>
            <a:ext cx="2617216" cy="46581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1158" y="6121146"/>
            <a:ext cx="2437942" cy="35215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95563" y="6110224"/>
            <a:ext cx="4088739" cy="46625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ct val="100699"/>
              </a:lnSpc>
              <a:spcBef>
                <a:spcPts val="95"/>
              </a:spcBef>
            </a:pPr>
            <a:r>
              <a:rPr dirty="0" spc="125"/>
              <a:t>In</a:t>
            </a:r>
            <a:r>
              <a:rPr dirty="0" spc="-150"/>
              <a:t> </a:t>
            </a:r>
            <a:r>
              <a:rPr dirty="0" spc="70"/>
              <a:t>conclusion,</a:t>
            </a:r>
            <a:r>
              <a:rPr dirty="0" spc="-145"/>
              <a:t> </a:t>
            </a:r>
            <a:r>
              <a:rPr dirty="0" spc="65"/>
              <a:t>leveraging</a:t>
            </a:r>
            <a:r>
              <a:rPr dirty="0" spc="-155"/>
              <a:t> </a:t>
            </a:r>
            <a:r>
              <a:rPr dirty="0" spc="225"/>
              <a:t>AWS</a:t>
            </a:r>
            <a:r>
              <a:rPr dirty="0" spc="-150"/>
              <a:t> </a:t>
            </a:r>
            <a:r>
              <a:rPr dirty="0" spc="95"/>
              <a:t>Chatbot</a:t>
            </a:r>
            <a:r>
              <a:rPr dirty="0" spc="-150"/>
              <a:t> </a:t>
            </a:r>
            <a:r>
              <a:rPr dirty="0" spc="190"/>
              <a:t>and</a:t>
            </a:r>
            <a:r>
              <a:rPr dirty="0" spc="-145"/>
              <a:t> </a:t>
            </a:r>
            <a:r>
              <a:rPr dirty="0" spc="75"/>
              <a:t>Lex </a:t>
            </a:r>
            <a:r>
              <a:rPr dirty="0" spc="-1040"/>
              <a:t> </a:t>
            </a:r>
            <a:r>
              <a:rPr dirty="0" spc="65"/>
              <a:t>for </a:t>
            </a:r>
            <a:r>
              <a:rPr dirty="0" spc="90"/>
              <a:t>online </a:t>
            </a:r>
            <a:r>
              <a:rPr dirty="0" spc="125"/>
              <a:t>survey </a:t>
            </a:r>
            <a:r>
              <a:rPr dirty="0" spc="120"/>
              <a:t>automation </a:t>
            </a:r>
            <a:r>
              <a:rPr dirty="0" spc="75"/>
              <a:t>is </a:t>
            </a:r>
            <a:r>
              <a:rPr dirty="0" spc="114"/>
              <a:t>a </a:t>
            </a:r>
            <a:r>
              <a:rPr dirty="0" spc="90"/>
              <a:t>powerful </a:t>
            </a:r>
            <a:r>
              <a:rPr dirty="0" spc="95"/>
              <a:t> </a:t>
            </a:r>
            <a:r>
              <a:rPr dirty="0" spc="55"/>
              <a:t>strategy</a:t>
            </a:r>
            <a:r>
              <a:rPr dirty="0" spc="-140"/>
              <a:t> </a:t>
            </a:r>
            <a:r>
              <a:rPr dirty="0" spc="50"/>
              <a:t>to</a:t>
            </a:r>
            <a:r>
              <a:rPr dirty="0" spc="-165"/>
              <a:t> </a:t>
            </a:r>
            <a:r>
              <a:rPr dirty="0" spc="135">
                <a:solidFill>
                  <a:srgbClr val="000000"/>
                </a:solidFill>
              </a:rPr>
              <a:t>enhance</a:t>
            </a:r>
            <a:r>
              <a:rPr dirty="0" spc="-135">
                <a:solidFill>
                  <a:srgbClr val="000000"/>
                </a:solidFill>
              </a:rPr>
              <a:t> </a:t>
            </a:r>
            <a:r>
              <a:rPr dirty="0" spc="160">
                <a:solidFill>
                  <a:srgbClr val="000000"/>
                </a:solidFill>
              </a:rPr>
              <a:t>user</a:t>
            </a:r>
            <a:r>
              <a:rPr dirty="0" spc="-140">
                <a:solidFill>
                  <a:srgbClr val="000000"/>
                </a:solidFill>
              </a:rPr>
              <a:t> </a:t>
            </a:r>
            <a:r>
              <a:rPr dirty="0" spc="75">
                <a:solidFill>
                  <a:srgbClr val="000000"/>
                </a:solidFill>
              </a:rPr>
              <a:t>experience</a:t>
            </a:r>
            <a:r>
              <a:rPr dirty="0" spc="-170">
                <a:solidFill>
                  <a:srgbClr val="000000"/>
                </a:solidFill>
              </a:rPr>
              <a:t> </a:t>
            </a:r>
            <a:r>
              <a:rPr dirty="0" spc="190"/>
              <a:t>and</a:t>
            </a:r>
            <a:r>
              <a:rPr dirty="0" spc="-140"/>
              <a:t> </a:t>
            </a:r>
            <a:r>
              <a:rPr dirty="0" spc="55"/>
              <a:t>drive </a:t>
            </a:r>
            <a:r>
              <a:rPr dirty="0" spc="-1040"/>
              <a:t> </a:t>
            </a:r>
            <a:r>
              <a:rPr dirty="0" spc="180">
                <a:solidFill>
                  <a:srgbClr val="000000"/>
                </a:solidFill>
              </a:rPr>
              <a:t>business </a:t>
            </a:r>
            <a:r>
              <a:rPr dirty="0" spc="50">
                <a:solidFill>
                  <a:srgbClr val="000000"/>
                </a:solidFill>
              </a:rPr>
              <a:t>growth</a:t>
            </a:r>
            <a:r>
              <a:rPr dirty="0" spc="50"/>
              <a:t>. </a:t>
            </a:r>
            <a:r>
              <a:rPr dirty="0" spc="-65"/>
              <a:t>It </a:t>
            </a:r>
            <a:r>
              <a:rPr dirty="0" spc="114"/>
              <a:t>enables </a:t>
            </a:r>
            <a:r>
              <a:rPr dirty="0" spc="100">
                <a:solidFill>
                  <a:srgbClr val="000000"/>
                </a:solidFill>
              </a:rPr>
              <a:t>personalized </a:t>
            </a:r>
            <a:r>
              <a:rPr dirty="0" spc="105">
                <a:solidFill>
                  <a:srgbClr val="000000"/>
                </a:solidFill>
              </a:rPr>
              <a:t> </a:t>
            </a:r>
            <a:r>
              <a:rPr dirty="0" spc="55">
                <a:solidFill>
                  <a:srgbClr val="000000"/>
                </a:solidFill>
              </a:rPr>
              <a:t>interactions </a:t>
            </a:r>
            <a:r>
              <a:rPr dirty="0" spc="190"/>
              <a:t>and </a:t>
            </a:r>
            <a:r>
              <a:rPr dirty="0" spc="60">
                <a:solidFill>
                  <a:srgbClr val="000000"/>
                </a:solidFill>
              </a:rPr>
              <a:t>data-driven </a:t>
            </a:r>
            <a:r>
              <a:rPr dirty="0" spc="100">
                <a:solidFill>
                  <a:srgbClr val="000000"/>
                </a:solidFill>
              </a:rPr>
              <a:t>insights </a:t>
            </a:r>
            <a:r>
              <a:rPr dirty="0" spc="65"/>
              <a:t>for </a:t>
            </a:r>
            <a:r>
              <a:rPr dirty="0" spc="70"/>
              <a:t> </a:t>
            </a:r>
            <a:r>
              <a:rPr dirty="0" spc="145"/>
              <a:t>continuous</a:t>
            </a:r>
            <a:r>
              <a:rPr dirty="0" spc="-145"/>
              <a:t> </a:t>
            </a:r>
            <a:r>
              <a:rPr dirty="0" spc="85"/>
              <a:t>improvement.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276248" y="1922767"/>
            <a:ext cx="504698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415"/>
              <a:t>Conclusion</a:t>
            </a:r>
            <a:endParaRPr sz="7500"/>
          </a:p>
        </p:txBody>
      </p:sp>
      <p:sp>
        <p:nvSpPr>
          <p:cNvPr id="18" name="object 18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862" y="1799120"/>
            <a:ext cx="6071870" cy="20142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50" spc="405"/>
              <a:t>Thanks!</a:t>
            </a:r>
            <a:endParaRPr sz="13050"/>
          </a:p>
        </p:txBody>
      </p:sp>
      <p:sp>
        <p:nvSpPr>
          <p:cNvPr id="3" name="object 3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906010" cy="6224270"/>
            <a:chOff x="0" y="4062768"/>
            <a:chExt cx="490601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3198" y="4813998"/>
              <a:ext cx="1262761" cy="27810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10209" y="2143023"/>
            <a:ext cx="5111115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285"/>
              <a:t>Introduction</a:t>
            </a:r>
            <a:endParaRPr sz="6750"/>
          </a:p>
        </p:txBody>
      </p:sp>
      <p:sp>
        <p:nvSpPr>
          <p:cNvPr id="11" name="object 11"/>
          <p:cNvSpPr/>
          <p:nvPr/>
        </p:nvSpPr>
        <p:spPr>
          <a:xfrm>
            <a:off x="8885441" y="4416640"/>
            <a:ext cx="722630" cy="266065"/>
          </a:xfrm>
          <a:custGeom>
            <a:avLst/>
            <a:gdLst/>
            <a:ahLst/>
            <a:cxnLst/>
            <a:rect l="l" t="t" r="r" b="b"/>
            <a:pathLst>
              <a:path w="722629" h="266064">
                <a:moveTo>
                  <a:pt x="237248" y="262534"/>
                </a:moveTo>
                <a:lnTo>
                  <a:pt x="207175" y="184848"/>
                </a:lnTo>
                <a:lnTo>
                  <a:pt x="191884" y="145326"/>
                </a:lnTo>
                <a:lnTo>
                  <a:pt x="160426" y="64071"/>
                </a:lnTo>
                <a:lnTo>
                  <a:pt x="148501" y="33248"/>
                </a:lnTo>
                <a:lnTo>
                  <a:pt x="148501" y="145326"/>
                </a:lnTo>
                <a:lnTo>
                  <a:pt x="88988" y="145326"/>
                </a:lnTo>
                <a:lnTo>
                  <a:pt x="114515" y="77609"/>
                </a:lnTo>
                <a:lnTo>
                  <a:pt x="118884" y="64071"/>
                </a:lnTo>
                <a:lnTo>
                  <a:pt x="120040" y="67640"/>
                </a:lnTo>
                <a:lnTo>
                  <a:pt x="122669" y="75539"/>
                </a:lnTo>
                <a:lnTo>
                  <a:pt x="123393" y="77609"/>
                </a:lnTo>
                <a:lnTo>
                  <a:pt x="148501" y="145326"/>
                </a:lnTo>
                <a:lnTo>
                  <a:pt x="148501" y="33248"/>
                </a:lnTo>
                <a:lnTo>
                  <a:pt x="136613" y="2514"/>
                </a:lnTo>
                <a:lnTo>
                  <a:pt x="101295" y="2514"/>
                </a:lnTo>
                <a:lnTo>
                  <a:pt x="0" y="262534"/>
                </a:lnTo>
                <a:lnTo>
                  <a:pt x="44030" y="262534"/>
                </a:lnTo>
                <a:lnTo>
                  <a:pt x="74002" y="184848"/>
                </a:lnTo>
                <a:lnTo>
                  <a:pt x="162407" y="184848"/>
                </a:lnTo>
                <a:lnTo>
                  <a:pt x="192544" y="262534"/>
                </a:lnTo>
                <a:lnTo>
                  <a:pt x="237248" y="262534"/>
                </a:lnTo>
                <a:close/>
              </a:path>
              <a:path w="722629" h="266064">
                <a:moveTo>
                  <a:pt x="548081" y="3517"/>
                </a:moveTo>
                <a:lnTo>
                  <a:pt x="503466" y="3517"/>
                </a:lnTo>
                <a:lnTo>
                  <a:pt x="462724" y="162407"/>
                </a:lnTo>
                <a:lnTo>
                  <a:pt x="460933" y="169329"/>
                </a:lnTo>
                <a:lnTo>
                  <a:pt x="459257" y="176225"/>
                </a:lnTo>
                <a:lnTo>
                  <a:pt x="457631" y="183476"/>
                </a:lnTo>
                <a:lnTo>
                  <a:pt x="456615" y="179489"/>
                </a:lnTo>
                <a:lnTo>
                  <a:pt x="456082" y="177482"/>
                </a:lnTo>
                <a:lnTo>
                  <a:pt x="454736" y="172224"/>
                </a:lnTo>
                <a:lnTo>
                  <a:pt x="453263" y="166954"/>
                </a:lnTo>
                <a:lnTo>
                  <a:pt x="451650" y="161658"/>
                </a:lnTo>
                <a:lnTo>
                  <a:pt x="425996" y="76085"/>
                </a:lnTo>
                <a:lnTo>
                  <a:pt x="404253" y="3517"/>
                </a:lnTo>
                <a:lnTo>
                  <a:pt x="364324" y="3517"/>
                </a:lnTo>
                <a:lnTo>
                  <a:pt x="318782" y="160477"/>
                </a:lnTo>
                <a:lnTo>
                  <a:pt x="312978" y="182524"/>
                </a:lnTo>
                <a:lnTo>
                  <a:pt x="310540" y="172224"/>
                </a:lnTo>
                <a:lnTo>
                  <a:pt x="309410" y="167601"/>
                </a:lnTo>
                <a:lnTo>
                  <a:pt x="308013" y="162242"/>
                </a:lnTo>
                <a:lnTo>
                  <a:pt x="267385" y="3517"/>
                </a:lnTo>
                <a:lnTo>
                  <a:pt x="223012" y="3517"/>
                </a:lnTo>
                <a:lnTo>
                  <a:pt x="291744" y="262534"/>
                </a:lnTo>
                <a:lnTo>
                  <a:pt x="331177" y="262534"/>
                </a:lnTo>
                <a:lnTo>
                  <a:pt x="354139" y="182524"/>
                </a:lnTo>
                <a:lnTo>
                  <a:pt x="379907" y="92760"/>
                </a:lnTo>
                <a:lnTo>
                  <a:pt x="381342" y="87871"/>
                </a:lnTo>
                <a:lnTo>
                  <a:pt x="382714" y="82956"/>
                </a:lnTo>
                <a:lnTo>
                  <a:pt x="384543" y="76085"/>
                </a:lnTo>
                <a:lnTo>
                  <a:pt x="386461" y="83235"/>
                </a:lnTo>
                <a:lnTo>
                  <a:pt x="387845" y="88011"/>
                </a:lnTo>
                <a:lnTo>
                  <a:pt x="389369" y="92837"/>
                </a:lnTo>
                <a:lnTo>
                  <a:pt x="439331" y="262534"/>
                </a:lnTo>
                <a:lnTo>
                  <a:pt x="478764" y="262534"/>
                </a:lnTo>
                <a:lnTo>
                  <a:pt x="499910" y="183476"/>
                </a:lnTo>
                <a:lnTo>
                  <a:pt x="548081" y="3517"/>
                </a:lnTo>
                <a:close/>
              </a:path>
              <a:path w="722629" h="266064">
                <a:moveTo>
                  <a:pt x="722541" y="190284"/>
                </a:moveTo>
                <a:lnTo>
                  <a:pt x="708774" y="147777"/>
                </a:lnTo>
                <a:lnTo>
                  <a:pt x="671029" y="121869"/>
                </a:lnTo>
                <a:lnTo>
                  <a:pt x="641261" y="109994"/>
                </a:lnTo>
                <a:lnTo>
                  <a:pt x="633196" y="106667"/>
                </a:lnTo>
                <a:lnTo>
                  <a:pt x="601941" y="82842"/>
                </a:lnTo>
                <a:lnTo>
                  <a:pt x="600481" y="63487"/>
                </a:lnTo>
                <a:lnTo>
                  <a:pt x="601967" y="58153"/>
                </a:lnTo>
                <a:lnTo>
                  <a:pt x="632548" y="39344"/>
                </a:lnTo>
                <a:lnTo>
                  <a:pt x="642099" y="39344"/>
                </a:lnTo>
                <a:lnTo>
                  <a:pt x="686562" y="47548"/>
                </a:lnTo>
                <a:lnTo>
                  <a:pt x="704799" y="54584"/>
                </a:lnTo>
                <a:lnTo>
                  <a:pt x="710349" y="39344"/>
                </a:lnTo>
                <a:lnTo>
                  <a:pt x="689419" y="6108"/>
                </a:lnTo>
                <a:lnTo>
                  <a:pt x="642759" y="0"/>
                </a:lnTo>
                <a:lnTo>
                  <a:pt x="630897" y="508"/>
                </a:lnTo>
                <a:lnTo>
                  <a:pt x="590016" y="12661"/>
                </a:lnTo>
                <a:lnTo>
                  <a:pt x="560260" y="49250"/>
                </a:lnTo>
                <a:lnTo>
                  <a:pt x="557466" y="69570"/>
                </a:lnTo>
                <a:lnTo>
                  <a:pt x="557745" y="77127"/>
                </a:lnTo>
                <a:lnTo>
                  <a:pt x="571322" y="114211"/>
                </a:lnTo>
                <a:lnTo>
                  <a:pt x="603592" y="138811"/>
                </a:lnTo>
                <a:lnTo>
                  <a:pt x="636003" y="151866"/>
                </a:lnTo>
                <a:lnTo>
                  <a:pt x="644931" y="155460"/>
                </a:lnTo>
                <a:lnTo>
                  <a:pt x="675411" y="175387"/>
                </a:lnTo>
                <a:lnTo>
                  <a:pt x="678370" y="179908"/>
                </a:lnTo>
                <a:lnTo>
                  <a:pt x="679856" y="185648"/>
                </a:lnTo>
                <a:lnTo>
                  <a:pt x="679856" y="199821"/>
                </a:lnTo>
                <a:lnTo>
                  <a:pt x="645464" y="225971"/>
                </a:lnTo>
                <a:lnTo>
                  <a:pt x="629869" y="227037"/>
                </a:lnTo>
                <a:lnTo>
                  <a:pt x="620496" y="226771"/>
                </a:lnTo>
                <a:lnTo>
                  <a:pt x="575056" y="217309"/>
                </a:lnTo>
                <a:lnTo>
                  <a:pt x="554278" y="209461"/>
                </a:lnTo>
                <a:lnTo>
                  <a:pt x="554278" y="251904"/>
                </a:lnTo>
                <a:lnTo>
                  <a:pt x="593039" y="263563"/>
                </a:lnTo>
                <a:lnTo>
                  <a:pt x="628700" y="265887"/>
                </a:lnTo>
                <a:lnTo>
                  <a:pt x="642137" y="265353"/>
                </a:lnTo>
                <a:lnTo>
                  <a:pt x="687362" y="252310"/>
                </a:lnTo>
                <a:lnTo>
                  <a:pt x="713041" y="227037"/>
                </a:lnTo>
                <a:lnTo>
                  <a:pt x="715759" y="222427"/>
                </a:lnTo>
                <a:lnTo>
                  <a:pt x="719518" y="212572"/>
                </a:lnTo>
                <a:lnTo>
                  <a:pt x="721779" y="201866"/>
                </a:lnTo>
                <a:lnTo>
                  <a:pt x="722541" y="1902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21934" y="4829733"/>
            <a:ext cx="532130" cy="262890"/>
          </a:xfrm>
          <a:custGeom>
            <a:avLst/>
            <a:gdLst/>
            <a:ahLst/>
            <a:cxnLst/>
            <a:rect l="l" t="t" r="r" b="b"/>
            <a:pathLst>
              <a:path w="532129" h="262889">
                <a:moveTo>
                  <a:pt x="151358" y="219329"/>
                </a:moveTo>
                <a:lnTo>
                  <a:pt x="42697" y="219329"/>
                </a:lnTo>
                <a:lnTo>
                  <a:pt x="42697" y="0"/>
                </a:lnTo>
                <a:lnTo>
                  <a:pt x="0" y="0"/>
                </a:lnTo>
                <a:lnTo>
                  <a:pt x="0" y="259016"/>
                </a:lnTo>
                <a:lnTo>
                  <a:pt x="151358" y="259016"/>
                </a:lnTo>
                <a:lnTo>
                  <a:pt x="151358" y="219329"/>
                </a:lnTo>
                <a:close/>
              </a:path>
              <a:path w="532129" h="262889">
                <a:moveTo>
                  <a:pt x="334365" y="172453"/>
                </a:moveTo>
                <a:lnTo>
                  <a:pt x="334276" y="146367"/>
                </a:lnTo>
                <a:lnTo>
                  <a:pt x="333781" y="135953"/>
                </a:lnTo>
                <a:lnTo>
                  <a:pt x="333756" y="135216"/>
                </a:lnTo>
                <a:lnTo>
                  <a:pt x="321144" y="94932"/>
                </a:lnTo>
                <a:lnTo>
                  <a:pt x="290918" y="66497"/>
                </a:lnTo>
                <a:lnTo>
                  <a:pt x="290918" y="135953"/>
                </a:lnTo>
                <a:lnTo>
                  <a:pt x="208876" y="135953"/>
                </a:lnTo>
                <a:lnTo>
                  <a:pt x="227926" y="102006"/>
                </a:lnTo>
                <a:lnTo>
                  <a:pt x="252234" y="94932"/>
                </a:lnTo>
                <a:lnTo>
                  <a:pt x="261226" y="94932"/>
                </a:lnTo>
                <a:lnTo>
                  <a:pt x="268452" y="96824"/>
                </a:lnTo>
                <a:lnTo>
                  <a:pt x="279450" y="104419"/>
                </a:lnTo>
                <a:lnTo>
                  <a:pt x="283629" y="109943"/>
                </a:lnTo>
                <a:lnTo>
                  <a:pt x="286473" y="117195"/>
                </a:lnTo>
                <a:lnTo>
                  <a:pt x="289382" y="124460"/>
                </a:lnTo>
                <a:lnTo>
                  <a:pt x="290855" y="130708"/>
                </a:lnTo>
                <a:lnTo>
                  <a:pt x="290918" y="135953"/>
                </a:lnTo>
                <a:lnTo>
                  <a:pt x="290918" y="66497"/>
                </a:lnTo>
                <a:lnTo>
                  <a:pt x="286829" y="64376"/>
                </a:lnTo>
                <a:lnTo>
                  <a:pt x="276275" y="60794"/>
                </a:lnTo>
                <a:lnTo>
                  <a:pt x="264858" y="58648"/>
                </a:lnTo>
                <a:lnTo>
                  <a:pt x="252577" y="57924"/>
                </a:lnTo>
                <a:lnTo>
                  <a:pt x="239636" y="58737"/>
                </a:lnTo>
                <a:lnTo>
                  <a:pt x="196545" y="77889"/>
                </a:lnTo>
                <a:lnTo>
                  <a:pt x="170611" y="119126"/>
                </a:lnTo>
                <a:lnTo>
                  <a:pt x="164579" y="161480"/>
                </a:lnTo>
                <a:lnTo>
                  <a:pt x="165303" y="176936"/>
                </a:lnTo>
                <a:lnTo>
                  <a:pt x="176314" y="216242"/>
                </a:lnTo>
                <a:lnTo>
                  <a:pt x="209537" y="250647"/>
                </a:lnTo>
                <a:lnTo>
                  <a:pt x="259270" y="262369"/>
                </a:lnTo>
                <a:lnTo>
                  <a:pt x="268617" y="262191"/>
                </a:lnTo>
                <a:lnTo>
                  <a:pt x="308432" y="255003"/>
                </a:lnTo>
                <a:lnTo>
                  <a:pt x="326161" y="247967"/>
                </a:lnTo>
                <a:lnTo>
                  <a:pt x="326161" y="224358"/>
                </a:lnTo>
                <a:lnTo>
                  <a:pt x="326161" y="208114"/>
                </a:lnTo>
                <a:lnTo>
                  <a:pt x="289661" y="221335"/>
                </a:lnTo>
                <a:lnTo>
                  <a:pt x="260438" y="224358"/>
                </a:lnTo>
                <a:lnTo>
                  <a:pt x="248551" y="223443"/>
                </a:lnTo>
                <a:lnTo>
                  <a:pt x="215646" y="201739"/>
                </a:lnTo>
                <a:lnTo>
                  <a:pt x="207695" y="172453"/>
                </a:lnTo>
                <a:lnTo>
                  <a:pt x="334365" y="172453"/>
                </a:lnTo>
                <a:close/>
              </a:path>
              <a:path w="532129" h="262889">
                <a:moveTo>
                  <a:pt x="531926" y="259016"/>
                </a:moveTo>
                <a:lnTo>
                  <a:pt x="482409" y="189611"/>
                </a:lnTo>
                <a:lnTo>
                  <a:pt x="459854" y="157975"/>
                </a:lnTo>
                <a:lnTo>
                  <a:pt x="482206" y="126403"/>
                </a:lnTo>
                <a:lnTo>
                  <a:pt x="528332" y="61277"/>
                </a:lnTo>
                <a:lnTo>
                  <a:pt x="479361" y="61277"/>
                </a:lnTo>
                <a:lnTo>
                  <a:pt x="434911" y="126403"/>
                </a:lnTo>
                <a:lnTo>
                  <a:pt x="390283" y="61277"/>
                </a:lnTo>
                <a:lnTo>
                  <a:pt x="340982" y="61277"/>
                </a:lnTo>
                <a:lnTo>
                  <a:pt x="409460" y="157975"/>
                </a:lnTo>
                <a:lnTo>
                  <a:pt x="337959" y="259016"/>
                </a:lnTo>
                <a:lnTo>
                  <a:pt x="386930" y="259016"/>
                </a:lnTo>
                <a:lnTo>
                  <a:pt x="434911" y="189611"/>
                </a:lnTo>
                <a:lnTo>
                  <a:pt x="482536" y="259016"/>
                </a:lnTo>
                <a:lnTo>
                  <a:pt x="531926" y="2590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609568" y="3914000"/>
            <a:ext cx="6019800" cy="24942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L="12700" marR="5080" indent="838200">
              <a:lnSpc>
                <a:spcPct val="99600"/>
              </a:lnSpc>
              <a:spcBef>
                <a:spcPts val="110"/>
              </a:spcBef>
            </a:pPr>
            <a:r>
              <a:rPr dirty="0" sz="2700" spc="45">
                <a:solidFill>
                  <a:srgbClr val="FFFFFF"/>
                </a:solidFill>
                <a:latin typeface="Microsoft Sans Serif"/>
                <a:cs typeface="Microsoft Sans Serif"/>
              </a:rPr>
              <a:t>Welcome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presentation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dirty="0" sz="2700" spc="-7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50" spc="65" i="1">
                <a:solidFill>
                  <a:srgbClr val="FFFFFF"/>
                </a:solidFill>
                <a:latin typeface="Trebuchet MS"/>
                <a:cs typeface="Trebuchet MS"/>
              </a:rPr>
              <a:t>Enhancing</a:t>
            </a:r>
            <a:r>
              <a:rPr dirty="0" sz="2750" spc="-1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85" i="1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2750" spc="-13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25" i="1">
                <a:solidFill>
                  <a:srgbClr val="FFFFFF"/>
                </a:solidFill>
                <a:latin typeface="Trebuchet MS"/>
                <a:cs typeface="Trebuchet MS"/>
              </a:rPr>
              <a:t>Experience</a:t>
            </a:r>
            <a:r>
              <a:rPr dirty="0" sz="2750" spc="-15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165">
                <a:latin typeface="Microsoft Sans Serif"/>
                <a:cs typeface="Microsoft Sans Serif"/>
              </a:rPr>
              <a:t>AWS </a:t>
            </a:r>
            <a:r>
              <a:rPr dirty="0" sz="2700" spc="-160">
                <a:latin typeface="Microsoft Sans Serif"/>
                <a:cs typeface="Microsoft Sans Serif"/>
              </a:rPr>
              <a:t> </a:t>
            </a:r>
            <a:r>
              <a:rPr dirty="0" sz="2700" spc="85">
                <a:latin typeface="Microsoft Sans Serif"/>
                <a:cs typeface="Microsoft Sans Serif"/>
              </a:rPr>
              <a:t>Chatbot</a:t>
            </a:r>
            <a:r>
              <a:rPr dirty="0" sz="2700" spc="-35"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15">
                <a:latin typeface="Microsoft Sans Serif"/>
                <a:cs typeface="Microsoft Sans Serif"/>
              </a:rPr>
              <a:t>Lex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We</a:t>
            </a:r>
            <a:r>
              <a:rPr dirty="0" sz="27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how </a:t>
            </a:r>
            <a:r>
              <a:rPr dirty="0" sz="2700" spc="-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dirty="0" sz="2700" spc="120">
                <a:solidFill>
                  <a:srgbClr val="FFFFFF"/>
                </a:solidFill>
                <a:latin typeface="Microsoft Sans Serif"/>
                <a:cs typeface="Microsoft Sans Serif"/>
              </a:rPr>
              <a:t>automate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2700" spc="35">
                <a:solidFill>
                  <a:srgbClr val="FFFFFF"/>
                </a:solidFill>
                <a:latin typeface="Microsoft Sans Serif"/>
                <a:cs typeface="Microsoft Sans Serif"/>
              </a:rPr>
              <a:t>surveys 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175">
                <a:solidFill>
                  <a:srgbClr val="FFFFFF"/>
                </a:solidFill>
                <a:latin typeface="Microsoft Sans Serif"/>
                <a:cs typeface="Microsoft Sans Serif"/>
              </a:rPr>
              <a:t>AW</a:t>
            </a:r>
            <a:r>
              <a:rPr dirty="0" sz="2700" spc="-14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">
                <a:solidFill>
                  <a:srgbClr val="FFFFFF"/>
                </a:solidFill>
                <a:latin typeface="Microsoft Sans Serif"/>
                <a:cs typeface="Microsoft Sans Serif"/>
              </a:rPr>
              <a:t>services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2700" spc="22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improv</a:t>
            </a: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user 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engagement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satisfaction.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660119" y="1715072"/>
            <a:ext cx="4254500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172210" marR="5080" indent="-1160145">
              <a:lnSpc>
                <a:spcPts val="4430"/>
              </a:lnSpc>
              <a:spcBef>
                <a:spcPts val="980"/>
              </a:spcBef>
            </a:pPr>
            <a:r>
              <a:rPr dirty="0" sz="4400" spc="140"/>
              <a:t>User</a:t>
            </a:r>
            <a:r>
              <a:rPr dirty="0" sz="4400" spc="-25"/>
              <a:t> </a:t>
            </a:r>
            <a:r>
              <a:rPr dirty="0" sz="4400" spc="200"/>
              <a:t>Experience </a:t>
            </a:r>
            <a:r>
              <a:rPr dirty="0" sz="4400" spc="-955"/>
              <a:t> </a:t>
            </a:r>
            <a:r>
              <a:rPr dirty="0" sz="4400" spc="225"/>
              <a:t>Importance</a:t>
            </a:r>
            <a:endParaRPr sz="4400"/>
          </a:p>
        </p:txBody>
      </p:sp>
      <p:grpSp>
        <p:nvGrpSpPr>
          <p:cNvPr id="8" name="object 8"/>
          <p:cNvGrpSpPr/>
          <p:nvPr/>
        </p:nvGrpSpPr>
        <p:grpSpPr>
          <a:xfrm>
            <a:off x="12970129" y="3953789"/>
            <a:ext cx="4948555" cy="1482090"/>
            <a:chOff x="12970129" y="3953789"/>
            <a:chExt cx="4948555" cy="148209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11321" y="3953789"/>
              <a:ext cx="1507363" cy="243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70129" y="4337253"/>
              <a:ext cx="1440053" cy="2697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2159" y="4328884"/>
              <a:ext cx="1023874" cy="3572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54251" y="4738459"/>
              <a:ext cx="2741041" cy="3567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7511" y="5157559"/>
              <a:ext cx="2679954" cy="27810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508045" y="3428886"/>
            <a:ext cx="5414010" cy="208470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algn="r" marL="12700" marR="5080" indent="739140">
              <a:lnSpc>
                <a:spcPts val="3229"/>
              </a:lnSpc>
              <a:spcBef>
                <a:spcPts val="215"/>
              </a:spcBef>
            </a:pPr>
            <a:r>
              <a:rPr dirty="0" sz="2700" spc="-9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7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">
                <a:solidFill>
                  <a:srgbClr val="FFFFFF"/>
                </a:solidFill>
                <a:latin typeface="Microsoft Sans Serif"/>
                <a:cs typeface="Microsoft Sans Serif"/>
              </a:rPr>
              <a:t>seamless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intuitive</a:t>
            </a:r>
            <a:r>
              <a:rPr dirty="0" sz="27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user </a:t>
            </a:r>
            <a:r>
              <a:rPr dirty="0" sz="2700" spc="-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experience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crucial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7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latin typeface="Microsoft Sans Serif"/>
                <a:cs typeface="Microsoft Sans Serif"/>
              </a:rPr>
              <a:t>customer </a:t>
            </a:r>
            <a:r>
              <a:rPr dirty="0" sz="2700" spc="-705">
                <a:latin typeface="Microsoft Sans Serif"/>
                <a:cs typeface="Microsoft Sans Serif"/>
              </a:rPr>
              <a:t> </a:t>
            </a:r>
            <a:r>
              <a:rPr dirty="0" sz="2700" spc="125">
                <a:latin typeface="Microsoft Sans Serif"/>
                <a:cs typeface="Microsoft Sans Serif"/>
              </a:rPr>
              <a:t>retention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700" spc="50">
                <a:latin typeface="Microsoft Sans Serif"/>
                <a:cs typeface="Microsoft Sans Serif"/>
              </a:rPr>
              <a:t>loyalty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.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directly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impacts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30">
                <a:latin typeface="Microsoft Sans Serif"/>
                <a:cs typeface="Microsoft Sans Serif"/>
              </a:rPr>
              <a:t>brand</a:t>
            </a:r>
            <a:r>
              <a:rPr dirty="0" sz="2700" spc="-20">
                <a:latin typeface="Microsoft Sans Serif"/>
                <a:cs typeface="Microsoft Sans Serif"/>
              </a:rPr>
              <a:t> </a:t>
            </a:r>
            <a:r>
              <a:rPr dirty="0" sz="2700" spc="100">
                <a:latin typeface="Microsoft Sans Serif"/>
                <a:cs typeface="Microsoft Sans Serif"/>
              </a:rPr>
              <a:t>perception</a:t>
            </a:r>
            <a:r>
              <a:rPr dirty="0" sz="2700" spc="-30"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700">
              <a:latin typeface="Microsoft Sans Serif"/>
              <a:cs typeface="Microsoft Sans Serif"/>
            </a:endParaRPr>
          </a:p>
          <a:p>
            <a:pPr algn="r" marR="5080">
              <a:lnSpc>
                <a:spcPts val="3180"/>
              </a:lnSpc>
            </a:pPr>
            <a:r>
              <a:rPr dirty="0" sz="2700" spc="40">
                <a:latin typeface="Microsoft Sans Serif"/>
                <a:cs typeface="Microsoft Sans Serif"/>
              </a:rPr>
              <a:t>business</a:t>
            </a:r>
            <a:r>
              <a:rPr dirty="0" sz="2700" spc="-80">
                <a:latin typeface="Microsoft Sans Serif"/>
                <a:cs typeface="Microsoft Sans Serif"/>
              </a:rPr>
              <a:t> </a:t>
            </a:r>
            <a:r>
              <a:rPr dirty="0" sz="2700" spc="-25">
                <a:latin typeface="Microsoft Sans Serif"/>
                <a:cs typeface="Microsoft Sans Serif"/>
              </a:rPr>
              <a:t>success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5783580" cy="6224270"/>
            <a:chOff x="0" y="4062768"/>
            <a:chExt cx="5783580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5905" y="4822368"/>
              <a:ext cx="1867369" cy="26973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9485" y="2143023"/>
            <a:ext cx="908177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365"/>
              <a:t>AWS</a:t>
            </a:r>
            <a:r>
              <a:rPr dirty="0" sz="6600" spc="200"/>
              <a:t> </a:t>
            </a:r>
            <a:r>
              <a:rPr dirty="0" sz="6600" spc="360"/>
              <a:t>Chatbot</a:t>
            </a:r>
            <a:r>
              <a:rPr dirty="0" sz="6600" spc="204"/>
              <a:t> </a:t>
            </a:r>
            <a:r>
              <a:rPr dirty="0" sz="6600" spc="195"/>
              <a:t>Overview</a:t>
            </a:r>
            <a:endParaRPr sz="6600"/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63979" y="4404423"/>
            <a:ext cx="1730908" cy="2781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2875" y="5651043"/>
            <a:ext cx="2214283" cy="26973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76421" y="3914000"/>
            <a:ext cx="5751195" cy="2494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668020">
              <a:lnSpc>
                <a:spcPct val="100099"/>
              </a:lnSpc>
              <a:spcBef>
                <a:spcPts val="95"/>
              </a:spcBef>
            </a:pPr>
            <a:r>
              <a:rPr dirty="0" sz="2700" spc="-175">
                <a:solidFill>
                  <a:srgbClr val="FFFFFF"/>
                </a:solidFill>
                <a:latin typeface="Microsoft Sans Serif"/>
                <a:cs typeface="Microsoft Sans Serif"/>
              </a:rPr>
              <a:t>AW</a:t>
            </a:r>
            <a:r>
              <a:rPr dirty="0" sz="2700" spc="-14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Chatbot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Microsoft Sans Serif"/>
                <a:cs typeface="Microsoft Sans Serif"/>
              </a:rPr>
              <a:t>full</a:t>
            </a:r>
            <a:r>
              <a:rPr dirty="0" sz="2700" spc="12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managed  </a:t>
            </a:r>
            <a:r>
              <a:rPr dirty="0" sz="2700" spc="25">
                <a:solidFill>
                  <a:srgbClr val="FFFFFF"/>
                </a:solidFill>
                <a:latin typeface="Microsoft Sans Serif"/>
                <a:cs typeface="Microsoft Sans Serif"/>
              </a:rPr>
              <a:t>service </a:t>
            </a:r>
            <a:r>
              <a:rPr dirty="0" sz="2700" spc="14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dirty="0" sz="2700" spc="45">
                <a:solidFill>
                  <a:srgbClr val="FFFFFF"/>
                </a:solidFill>
                <a:latin typeface="Microsoft Sans Serif"/>
                <a:cs typeface="Microsoft Sans Serif"/>
              </a:rPr>
              <a:t>enables </a:t>
            </a:r>
            <a:r>
              <a:rPr dirty="0" sz="2700" spc="120">
                <a:latin typeface="Microsoft Sans Serif"/>
                <a:cs typeface="Microsoft Sans Serif"/>
              </a:rPr>
              <a:t>automated </a:t>
            </a:r>
            <a:r>
              <a:rPr dirty="0" sz="2700" spc="125">
                <a:latin typeface="Microsoft Sans Serif"/>
                <a:cs typeface="Microsoft Sans Serif"/>
              </a:rPr>
              <a:t> </a:t>
            </a:r>
            <a:r>
              <a:rPr dirty="0" sz="2700" spc="85">
                <a:latin typeface="Microsoft Sans Serif"/>
                <a:cs typeface="Microsoft Sans Serif"/>
              </a:rPr>
              <a:t>interactions</a:t>
            </a:r>
            <a:r>
              <a:rPr dirty="0" sz="2700" spc="-20">
                <a:latin typeface="Microsoft Sans Serif"/>
                <a:cs typeface="Microsoft Sans Serif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7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Microsoft Sans Serif"/>
                <a:cs typeface="Microsoft Sans Serif"/>
              </a:rPr>
              <a:t>users.</a:t>
            </a:r>
            <a:r>
              <a:rPr dirty="0" sz="27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27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integrates </a:t>
            </a:r>
            <a:r>
              <a:rPr dirty="0" sz="2700" spc="-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4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various </a:t>
            </a:r>
            <a:r>
              <a:rPr dirty="0" sz="2700" spc="30">
                <a:solidFill>
                  <a:srgbClr val="FFFFFF"/>
                </a:solidFill>
                <a:latin typeface="Microsoft Sans Serif"/>
                <a:cs typeface="Microsoft Sans Serif"/>
              </a:rPr>
              <a:t>messaging </a:t>
            </a:r>
            <a:r>
              <a:rPr dirty="0" sz="2700" spc="120">
                <a:solidFill>
                  <a:srgbClr val="FFFFFF"/>
                </a:solidFill>
                <a:latin typeface="Microsoft Sans Serif"/>
                <a:cs typeface="Microsoft Sans Serif"/>
              </a:rPr>
              <a:t>platforms </a:t>
            </a:r>
            <a:r>
              <a:rPr dirty="0" sz="2700" spc="1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Microsoft Sans Serif"/>
                <a:cs typeface="Microsoft Sans Serif"/>
              </a:rPr>
              <a:t>allows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7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latin typeface="Microsoft Sans Serif"/>
                <a:cs typeface="Microsoft Sans Serif"/>
              </a:rPr>
              <a:t>customization</a:t>
            </a:r>
            <a:r>
              <a:rPr dirty="0" sz="2700" spc="-20">
                <a:latin typeface="Microsoft Sans Serif"/>
                <a:cs typeface="Microsoft Sans Serif"/>
              </a:rPr>
              <a:t> </a:t>
            </a:r>
            <a:r>
              <a:rPr dirty="0" sz="2700" spc="16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Microsoft Sans Serif"/>
                <a:cs typeface="Microsoft Sans Serif"/>
              </a:rPr>
              <a:t>suit</a:t>
            </a:r>
            <a:endParaRPr sz="2700">
              <a:latin typeface="Microsoft Sans Serif"/>
              <a:cs typeface="Microsoft Sans Serif"/>
            </a:endParaRPr>
          </a:p>
          <a:p>
            <a:pPr algn="r" marR="6985">
              <a:lnSpc>
                <a:spcPts val="3225"/>
              </a:lnSpc>
            </a:pPr>
            <a:r>
              <a:rPr dirty="0" sz="2700" spc="40">
                <a:solidFill>
                  <a:srgbClr val="FFFFFF"/>
                </a:solidFill>
                <a:latin typeface="Microsoft Sans Serif"/>
                <a:cs typeface="Microsoft Sans Serif"/>
              </a:rPr>
              <a:t>speciﬁc</a:t>
            </a:r>
            <a:r>
              <a:rPr dirty="0" sz="27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Microsoft Sans Serif"/>
                <a:cs typeface="Microsoft Sans Serif"/>
              </a:rPr>
              <a:t>business</a:t>
            </a:r>
            <a:r>
              <a:rPr dirty="0" sz="2700" spc="-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30">
                <a:solidFill>
                  <a:srgbClr val="FFFFFF"/>
                </a:solidFill>
                <a:latin typeface="Microsoft Sans Serif"/>
                <a:cs typeface="Microsoft Sans Serif"/>
              </a:rPr>
              <a:t>needs.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605463" y="815685"/>
            <a:ext cx="6682740" cy="8823325"/>
            <a:chOff x="11605463" y="815685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5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21"/>
                  </a:lnTo>
                  <a:lnTo>
                    <a:pt x="194818" y="2622661"/>
                  </a:lnTo>
                  <a:lnTo>
                    <a:pt x="2430499" y="386909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75831" y="1014438"/>
            <a:ext cx="3686810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549910" marR="5080" indent="-537845">
              <a:lnSpc>
                <a:spcPts val="4430"/>
              </a:lnSpc>
              <a:spcBef>
                <a:spcPts val="980"/>
              </a:spcBef>
            </a:pPr>
            <a:r>
              <a:rPr dirty="0" sz="4400" spc="240"/>
              <a:t>Online</a:t>
            </a:r>
            <a:r>
              <a:rPr dirty="0" sz="4400" spc="80"/>
              <a:t> </a:t>
            </a:r>
            <a:r>
              <a:rPr dirty="0" sz="4400" spc="145"/>
              <a:t>Survey </a:t>
            </a:r>
            <a:r>
              <a:rPr dirty="0" sz="4400" spc="-955"/>
              <a:t> </a:t>
            </a:r>
            <a:r>
              <a:rPr dirty="0" sz="4400" spc="215"/>
              <a:t>A</a:t>
            </a:r>
            <a:r>
              <a:rPr dirty="0" sz="4400" spc="225"/>
              <a:t>utomation</a:t>
            </a:r>
            <a:endParaRPr sz="4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0034" y="3373335"/>
            <a:ext cx="1532470" cy="2954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1355" y="3814902"/>
            <a:ext cx="1414233" cy="3110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6245" y="4283455"/>
            <a:ext cx="1596745" cy="3875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5971" y="4729302"/>
            <a:ext cx="2529065" cy="311048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568383" y="4274146"/>
            <a:ext cx="768350" cy="309245"/>
          </a:xfrm>
          <a:custGeom>
            <a:avLst/>
            <a:gdLst/>
            <a:ahLst/>
            <a:cxnLst/>
            <a:rect l="l" t="t" r="r" b="b"/>
            <a:pathLst>
              <a:path w="768350" h="309245">
                <a:moveTo>
                  <a:pt x="134124" y="85953"/>
                </a:moveTo>
                <a:lnTo>
                  <a:pt x="125577" y="84150"/>
                </a:lnTo>
                <a:lnTo>
                  <a:pt x="118910" y="83032"/>
                </a:lnTo>
                <a:lnTo>
                  <a:pt x="114134" y="82600"/>
                </a:lnTo>
                <a:lnTo>
                  <a:pt x="109423" y="82105"/>
                </a:lnTo>
                <a:lnTo>
                  <a:pt x="104889" y="81864"/>
                </a:lnTo>
                <a:lnTo>
                  <a:pt x="100545" y="81864"/>
                </a:lnTo>
                <a:lnTo>
                  <a:pt x="58547" y="95453"/>
                </a:lnTo>
                <a:lnTo>
                  <a:pt x="38823" y="119570"/>
                </a:lnTo>
                <a:lnTo>
                  <a:pt x="40830" y="85585"/>
                </a:lnTo>
                <a:lnTo>
                  <a:pt x="0" y="85585"/>
                </a:lnTo>
                <a:lnTo>
                  <a:pt x="0" y="305282"/>
                </a:lnTo>
                <a:lnTo>
                  <a:pt x="46875" y="305282"/>
                </a:lnTo>
                <a:lnTo>
                  <a:pt x="46875" y="187998"/>
                </a:lnTo>
                <a:lnTo>
                  <a:pt x="47129" y="180975"/>
                </a:lnTo>
                <a:lnTo>
                  <a:pt x="67094" y="137083"/>
                </a:lnTo>
                <a:lnTo>
                  <a:pt x="91617" y="125945"/>
                </a:lnTo>
                <a:lnTo>
                  <a:pt x="101981" y="125945"/>
                </a:lnTo>
                <a:lnTo>
                  <a:pt x="105473" y="126199"/>
                </a:lnTo>
                <a:lnTo>
                  <a:pt x="109194" y="126695"/>
                </a:lnTo>
                <a:lnTo>
                  <a:pt x="112991" y="127127"/>
                </a:lnTo>
                <a:lnTo>
                  <a:pt x="119240" y="128460"/>
                </a:lnTo>
                <a:lnTo>
                  <a:pt x="127990" y="130695"/>
                </a:lnTo>
                <a:lnTo>
                  <a:pt x="128638" y="125945"/>
                </a:lnTo>
                <a:lnTo>
                  <a:pt x="129514" y="119570"/>
                </a:lnTo>
                <a:lnTo>
                  <a:pt x="134124" y="85953"/>
                </a:lnTo>
                <a:close/>
              </a:path>
              <a:path w="768350" h="309245">
                <a:moveTo>
                  <a:pt x="333006" y="209105"/>
                </a:moveTo>
                <a:lnTo>
                  <a:pt x="332905" y="180136"/>
                </a:lnTo>
                <a:lnTo>
                  <a:pt x="332359" y="168554"/>
                </a:lnTo>
                <a:lnTo>
                  <a:pt x="332320" y="167728"/>
                </a:lnTo>
                <a:lnTo>
                  <a:pt x="330301" y="154279"/>
                </a:lnTo>
                <a:lnTo>
                  <a:pt x="326936" y="141693"/>
                </a:lnTo>
                <a:lnTo>
                  <a:pt x="322211" y="129959"/>
                </a:lnTo>
                <a:lnTo>
                  <a:pt x="318300" y="122974"/>
                </a:lnTo>
                <a:lnTo>
                  <a:pt x="316242" y="119278"/>
                </a:lnTo>
                <a:lnTo>
                  <a:pt x="309041" y="109816"/>
                </a:lnTo>
                <a:lnTo>
                  <a:pt x="300609" y="101600"/>
                </a:lnTo>
                <a:lnTo>
                  <a:pt x="290957" y="94602"/>
                </a:lnTo>
                <a:lnTo>
                  <a:pt x="284721" y="91389"/>
                </a:lnTo>
                <a:lnTo>
                  <a:pt x="284721" y="168554"/>
                </a:lnTo>
                <a:lnTo>
                  <a:pt x="193560" y="168554"/>
                </a:lnTo>
                <a:lnTo>
                  <a:pt x="214757" y="130835"/>
                </a:lnTo>
                <a:lnTo>
                  <a:pt x="241757" y="122974"/>
                </a:lnTo>
                <a:lnTo>
                  <a:pt x="251739" y="122974"/>
                </a:lnTo>
                <a:lnTo>
                  <a:pt x="259765" y="125082"/>
                </a:lnTo>
                <a:lnTo>
                  <a:pt x="271983" y="133515"/>
                </a:lnTo>
                <a:lnTo>
                  <a:pt x="276631" y="139661"/>
                </a:lnTo>
                <a:lnTo>
                  <a:pt x="279793" y="147713"/>
                </a:lnTo>
                <a:lnTo>
                  <a:pt x="283019" y="155778"/>
                </a:lnTo>
                <a:lnTo>
                  <a:pt x="284657" y="162725"/>
                </a:lnTo>
                <a:lnTo>
                  <a:pt x="284721" y="168554"/>
                </a:lnTo>
                <a:lnTo>
                  <a:pt x="284721" y="91389"/>
                </a:lnTo>
                <a:lnTo>
                  <a:pt x="280187" y="89039"/>
                </a:lnTo>
                <a:lnTo>
                  <a:pt x="268465" y="85051"/>
                </a:lnTo>
                <a:lnTo>
                  <a:pt x="255778" y="82664"/>
                </a:lnTo>
                <a:lnTo>
                  <a:pt x="242125" y="81864"/>
                </a:lnTo>
                <a:lnTo>
                  <a:pt x="227749" y="82765"/>
                </a:lnTo>
                <a:lnTo>
                  <a:pt x="190309" y="96189"/>
                </a:lnTo>
                <a:lnTo>
                  <a:pt x="162864" y="124129"/>
                </a:lnTo>
                <a:lnTo>
                  <a:pt x="147332" y="164439"/>
                </a:lnTo>
                <a:lnTo>
                  <a:pt x="144360" y="196926"/>
                </a:lnTo>
                <a:lnTo>
                  <a:pt x="145173" y="214096"/>
                </a:lnTo>
                <a:lnTo>
                  <a:pt x="157391" y="257759"/>
                </a:lnTo>
                <a:lnTo>
                  <a:pt x="183070" y="288683"/>
                </a:lnTo>
                <a:lnTo>
                  <a:pt x="220027" y="305752"/>
                </a:lnTo>
                <a:lnTo>
                  <a:pt x="249567" y="309003"/>
                </a:lnTo>
                <a:lnTo>
                  <a:pt x="259956" y="308800"/>
                </a:lnTo>
                <a:lnTo>
                  <a:pt x="304177" y="300824"/>
                </a:lnTo>
                <a:lnTo>
                  <a:pt x="323888" y="293014"/>
                </a:lnTo>
                <a:lnTo>
                  <a:pt x="323888" y="266776"/>
                </a:lnTo>
                <a:lnTo>
                  <a:pt x="323888" y="248729"/>
                </a:lnTo>
                <a:lnTo>
                  <a:pt x="283324" y="263436"/>
                </a:lnTo>
                <a:lnTo>
                  <a:pt x="250863" y="266776"/>
                </a:lnTo>
                <a:lnTo>
                  <a:pt x="237667" y="265760"/>
                </a:lnTo>
                <a:lnTo>
                  <a:pt x="201091" y="241655"/>
                </a:lnTo>
                <a:lnTo>
                  <a:pt x="192265" y="209105"/>
                </a:lnTo>
                <a:lnTo>
                  <a:pt x="333006" y="209105"/>
                </a:lnTo>
                <a:close/>
              </a:path>
              <a:path w="768350" h="309245">
                <a:moveTo>
                  <a:pt x="533552" y="158788"/>
                </a:moveTo>
                <a:lnTo>
                  <a:pt x="522236" y="111442"/>
                </a:lnTo>
                <a:lnTo>
                  <a:pt x="488505" y="86893"/>
                </a:lnTo>
                <a:lnTo>
                  <a:pt x="453834" y="82232"/>
                </a:lnTo>
                <a:lnTo>
                  <a:pt x="443534" y="82575"/>
                </a:lnTo>
                <a:lnTo>
                  <a:pt x="404710" y="90500"/>
                </a:lnTo>
                <a:lnTo>
                  <a:pt x="374586" y="103530"/>
                </a:lnTo>
                <a:lnTo>
                  <a:pt x="389928" y="141490"/>
                </a:lnTo>
                <a:lnTo>
                  <a:pt x="399605" y="136944"/>
                </a:lnTo>
                <a:lnTo>
                  <a:pt x="408457" y="133070"/>
                </a:lnTo>
                <a:lnTo>
                  <a:pt x="452158" y="122974"/>
                </a:lnTo>
                <a:lnTo>
                  <a:pt x="460362" y="123507"/>
                </a:lnTo>
                <a:lnTo>
                  <a:pt x="487019" y="152120"/>
                </a:lnTo>
                <a:lnTo>
                  <a:pt x="487591" y="162699"/>
                </a:lnTo>
                <a:lnTo>
                  <a:pt x="487591" y="167627"/>
                </a:lnTo>
                <a:lnTo>
                  <a:pt x="487222" y="167652"/>
                </a:lnTo>
                <a:lnTo>
                  <a:pt x="487222" y="205206"/>
                </a:lnTo>
                <a:lnTo>
                  <a:pt x="478840" y="247840"/>
                </a:lnTo>
                <a:lnTo>
                  <a:pt x="444868" y="267284"/>
                </a:lnTo>
                <a:lnTo>
                  <a:pt x="433362" y="268084"/>
                </a:lnTo>
                <a:lnTo>
                  <a:pt x="423570" y="268084"/>
                </a:lnTo>
                <a:lnTo>
                  <a:pt x="415975" y="265976"/>
                </a:lnTo>
                <a:lnTo>
                  <a:pt x="405244" y="257543"/>
                </a:lnTo>
                <a:lnTo>
                  <a:pt x="402577" y="250875"/>
                </a:lnTo>
                <a:lnTo>
                  <a:pt x="402615" y="241388"/>
                </a:lnTo>
                <a:lnTo>
                  <a:pt x="434225" y="209461"/>
                </a:lnTo>
                <a:lnTo>
                  <a:pt x="487222" y="205206"/>
                </a:lnTo>
                <a:lnTo>
                  <a:pt x="487222" y="167652"/>
                </a:lnTo>
                <a:lnTo>
                  <a:pt x="435749" y="170573"/>
                </a:lnTo>
                <a:lnTo>
                  <a:pt x="396455" y="180492"/>
                </a:lnTo>
                <a:lnTo>
                  <a:pt x="361289" y="210845"/>
                </a:lnTo>
                <a:lnTo>
                  <a:pt x="354584" y="241388"/>
                </a:lnTo>
                <a:lnTo>
                  <a:pt x="355168" y="252196"/>
                </a:lnTo>
                <a:lnTo>
                  <a:pt x="375323" y="292366"/>
                </a:lnTo>
                <a:lnTo>
                  <a:pt x="416585" y="308546"/>
                </a:lnTo>
                <a:lnTo>
                  <a:pt x="426478" y="309003"/>
                </a:lnTo>
                <a:lnTo>
                  <a:pt x="435584" y="308749"/>
                </a:lnTo>
                <a:lnTo>
                  <a:pt x="477253" y="296164"/>
                </a:lnTo>
                <a:lnTo>
                  <a:pt x="495820" y="274015"/>
                </a:lnTo>
                <a:lnTo>
                  <a:pt x="496620" y="305282"/>
                </a:lnTo>
                <a:lnTo>
                  <a:pt x="533552" y="305282"/>
                </a:lnTo>
                <a:lnTo>
                  <a:pt x="533552" y="274015"/>
                </a:lnTo>
                <a:lnTo>
                  <a:pt x="533552" y="268084"/>
                </a:lnTo>
                <a:lnTo>
                  <a:pt x="533552" y="205206"/>
                </a:lnTo>
                <a:lnTo>
                  <a:pt x="533552" y="158788"/>
                </a:lnTo>
                <a:close/>
              </a:path>
              <a:path w="768350" h="309245">
                <a:moveTo>
                  <a:pt x="628243" y="0"/>
                </a:moveTo>
                <a:lnTo>
                  <a:pt x="581355" y="0"/>
                </a:lnTo>
                <a:lnTo>
                  <a:pt x="581355" y="305282"/>
                </a:lnTo>
                <a:lnTo>
                  <a:pt x="628243" y="305282"/>
                </a:lnTo>
                <a:lnTo>
                  <a:pt x="628243" y="0"/>
                </a:lnTo>
                <a:close/>
              </a:path>
              <a:path w="768350" h="309245">
                <a:moveTo>
                  <a:pt x="768324" y="173393"/>
                </a:moveTo>
                <a:lnTo>
                  <a:pt x="660234" y="173393"/>
                </a:lnTo>
                <a:lnTo>
                  <a:pt x="660234" y="216738"/>
                </a:lnTo>
                <a:lnTo>
                  <a:pt x="768324" y="216738"/>
                </a:lnTo>
                <a:lnTo>
                  <a:pt x="768324" y="1733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212335" y="2814129"/>
            <a:ext cx="6140450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525780">
              <a:lnSpc>
                <a:spcPct val="100000"/>
              </a:lnSpc>
              <a:spcBef>
                <a:spcPts val="100"/>
              </a:spcBef>
            </a:pP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Automating</a:t>
            </a:r>
            <a:r>
              <a:rPr dirty="0" sz="3000" spc="-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Microsoft Sans Serif"/>
                <a:cs typeface="Microsoft Sans Serif"/>
              </a:rPr>
              <a:t>online</a:t>
            </a:r>
            <a:r>
              <a:rPr dirty="0" sz="3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35">
                <a:solidFill>
                  <a:srgbClr val="FFFFFF"/>
                </a:solidFill>
                <a:latin typeface="Microsoft Sans Serif"/>
                <a:cs typeface="Microsoft Sans Serif"/>
              </a:rPr>
              <a:t>surveys</a:t>
            </a:r>
            <a:r>
              <a:rPr dirty="0" sz="3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55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dirty="0" sz="3000" spc="-7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-190">
                <a:latin typeface="Microsoft Sans Serif"/>
                <a:cs typeface="Microsoft Sans Serif"/>
              </a:rPr>
              <a:t>AW</a:t>
            </a:r>
            <a:r>
              <a:rPr dirty="0" sz="3000" spc="-155">
                <a:latin typeface="Microsoft Sans Serif"/>
                <a:cs typeface="Microsoft Sans Serif"/>
              </a:rPr>
              <a:t>S</a:t>
            </a:r>
            <a:r>
              <a:rPr dirty="0" sz="3000" spc="-20">
                <a:latin typeface="Microsoft Sans Serif"/>
                <a:cs typeface="Microsoft Sans Serif"/>
              </a:rPr>
              <a:t> </a:t>
            </a:r>
            <a:r>
              <a:rPr dirty="0" sz="3000" spc="-10">
                <a:latin typeface="Microsoft Sans Serif"/>
                <a:cs typeface="Microsoft Sans Serif"/>
              </a:rPr>
              <a:t>Lex</a:t>
            </a:r>
            <a:r>
              <a:rPr dirty="0" sz="3000" spc="-15">
                <a:latin typeface="Microsoft Sans Serif"/>
                <a:cs typeface="Microsoft Sans Serif"/>
              </a:rPr>
              <a:t> </a:t>
            </a:r>
            <a:r>
              <a:rPr dirty="0" sz="3000" spc="85">
                <a:solidFill>
                  <a:srgbClr val="FFFFFF"/>
                </a:solidFill>
                <a:latin typeface="Microsoft Sans Serif"/>
                <a:cs typeface="Microsoft Sans Serif"/>
              </a:rPr>
              <a:t>streamlines</a:t>
            </a:r>
            <a:r>
              <a:rPr dirty="0" sz="30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20">
                <a:solidFill>
                  <a:srgbClr val="FFFFFF"/>
                </a:solidFill>
                <a:latin typeface="Microsoft Sans Serif"/>
                <a:cs typeface="Microsoft Sans Serif"/>
              </a:rPr>
              <a:t>th</a:t>
            </a:r>
            <a:r>
              <a:rPr dirty="0" sz="3000" spc="16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Microsoft Sans Serif"/>
                <a:cs typeface="Microsoft Sans Serif"/>
              </a:rPr>
              <a:t>process,  </a:t>
            </a:r>
            <a:r>
              <a:rPr dirty="0" sz="3000" spc="90">
                <a:solidFill>
                  <a:srgbClr val="FFFFFF"/>
                </a:solidFill>
                <a:latin typeface="Microsoft Sans Serif"/>
                <a:cs typeface="Microsoft Sans Serif"/>
              </a:rPr>
              <a:t>making </a:t>
            </a:r>
            <a:r>
              <a:rPr dirty="0" sz="3000" spc="15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dirty="0" sz="3000" spc="160">
                <a:solidFill>
                  <a:srgbClr val="FFFFFF"/>
                </a:solidFill>
                <a:latin typeface="Microsoft Sans Serif"/>
                <a:cs typeface="Microsoft Sans Serif"/>
              </a:rPr>
              <a:t>more </a:t>
            </a:r>
            <a:r>
              <a:rPr dirty="0" sz="3000" spc="130">
                <a:latin typeface="Microsoft Sans Serif"/>
                <a:cs typeface="Microsoft Sans Serif"/>
              </a:rPr>
              <a:t>eﬃcient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30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35">
                <a:latin typeface="Microsoft Sans Serif"/>
                <a:cs typeface="Microsoft Sans Serif"/>
              </a:rPr>
              <a:t>engaging</a:t>
            </a:r>
            <a:r>
              <a:rPr dirty="0" sz="3000" spc="-35">
                <a:latin typeface="Microsoft Sans Serif"/>
                <a:cs typeface="Microsoft Sans Serif"/>
              </a:rPr>
              <a:t> </a:t>
            </a:r>
            <a:r>
              <a:rPr dirty="0" sz="3000" spc="17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30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Microsoft Sans Serif"/>
                <a:cs typeface="Microsoft Sans Serif"/>
              </a:rPr>
              <a:t>users.</a:t>
            </a:r>
            <a:r>
              <a:rPr dirty="0" sz="30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14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dirty="0" sz="3000" spc="-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Microsoft Sans Serif"/>
                <a:cs typeface="Microsoft Sans Serif"/>
              </a:rPr>
              <a:t>enables</a:t>
            </a:r>
            <a:r>
              <a:rPr dirty="0" sz="30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55">
                <a:latin typeface="Microsoft Sans Serif"/>
                <a:cs typeface="Microsoft Sans Serif"/>
              </a:rPr>
              <a:t>real- </a:t>
            </a:r>
            <a:r>
              <a:rPr dirty="0" sz="3000" spc="-780">
                <a:latin typeface="Microsoft Sans Serif"/>
                <a:cs typeface="Microsoft Sans Serif"/>
              </a:rPr>
              <a:t> </a:t>
            </a:r>
            <a:r>
              <a:rPr dirty="0" sz="3000" spc="145">
                <a:latin typeface="Microsoft Sans Serif"/>
                <a:cs typeface="Microsoft Sans Serif"/>
              </a:rPr>
              <a:t>time</a:t>
            </a:r>
            <a:r>
              <a:rPr dirty="0" sz="3000" spc="-25">
                <a:latin typeface="Microsoft Sans Serif"/>
                <a:cs typeface="Microsoft Sans Serif"/>
              </a:rPr>
              <a:t> </a:t>
            </a:r>
            <a:r>
              <a:rPr dirty="0" sz="3000" spc="60">
                <a:latin typeface="Microsoft Sans Serif"/>
                <a:cs typeface="Microsoft Sans Serif"/>
              </a:rPr>
              <a:t>feedback</a:t>
            </a:r>
            <a:r>
              <a:rPr dirty="0" sz="3000">
                <a:latin typeface="Microsoft Sans Serif"/>
                <a:cs typeface="Microsoft Sans Serif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dirty="0" sz="30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1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3000">
              <a:latin typeface="Microsoft Sans Serif"/>
              <a:cs typeface="Microsoft Sans Serif"/>
            </a:endParaRPr>
          </a:p>
          <a:p>
            <a:pPr algn="r" marR="6985">
              <a:lnSpc>
                <a:spcPct val="100000"/>
              </a:lnSpc>
            </a:pPr>
            <a:r>
              <a:rPr dirty="0" sz="3000" spc="1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8" name="object 18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815187" y="1715072"/>
            <a:ext cx="4099560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852169" marR="5080" indent="-840105">
              <a:lnSpc>
                <a:spcPts val="4430"/>
              </a:lnSpc>
              <a:spcBef>
                <a:spcPts val="980"/>
              </a:spcBef>
            </a:pPr>
            <a:r>
              <a:rPr dirty="0" sz="4400" spc="204"/>
              <a:t>Enhancing</a:t>
            </a:r>
            <a:r>
              <a:rPr dirty="0" sz="4400" spc="85"/>
              <a:t> </a:t>
            </a:r>
            <a:r>
              <a:rPr dirty="0" sz="4400" spc="140"/>
              <a:t>User </a:t>
            </a:r>
            <a:r>
              <a:rPr dirty="0" sz="4400" spc="-955"/>
              <a:t> </a:t>
            </a:r>
            <a:r>
              <a:rPr dirty="0" sz="4400" spc="204"/>
              <a:t>Engagement</a:t>
            </a:r>
            <a:endParaRPr sz="4400"/>
          </a:p>
        </p:txBody>
      </p:sp>
      <p:grpSp>
        <p:nvGrpSpPr>
          <p:cNvPr id="8" name="object 8"/>
          <p:cNvGrpSpPr/>
          <p:nvPr/>
        </p:nvGrpSpPr>
        <p:grpSpPr>
          <a:xfrm>
            <a:off x="12296915" y="4328883"/>
            <a:ext cx="5518150" cy="1106805"/>
            <a:chOff x="12296915" y="4328883"/>
            <a:chExt cx="5518150" cy="110680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96915" y="4328883"/>
              <a:ext cx="4243438" cy="3571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04698" y="4738458"/>
              <a:ext cx="4003167" cy="3567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3212" y="5157558"/>
              <a:ext cx="3291713" cy="2781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254153" y="3428886"/>
            <a:ext cx="5672455" cy="2084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23495" marR="5080" indent="-11430">
              <a:lnSpc>
                <a:spcPct val="100099"/>
              </a:lnSpc>
              <a:spcBef>
                <a:spcPts val="95"/>
              </a:spcBef>
            </a:pPr>
            <a:r>
              <a:rPr dirty="0" sz="2700" spc="-3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Microsoft Sans Serif"/>
                <a:cs typeface="Microsoft Sans Serif"/>
              </a:rPr>
              <a:t>leveragin</a:t>
            </a:r>
            <a:r>
              <a:rPr dirty="0" sz="2700" spc="5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175">
                <a:solidFill>
                  <a:srgbClr val="FFFFFF"/>
                </a:solidFill>
                <a:latin typeface="Microsoft Sans Serif"/>
                <a:cs typeface="Microsoft Sans Serif"/>
              </a:rPr>
              <a:t>AW</a:t>
            </a:r>
            <a:r>
              <a:rPr dirty="0" sz="2700" spc="-14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2700" spc="-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Microsoft Sans Serif"/>
                <a:cs typeface="Microsoft Sans Serif"/>
              </a:rPr>
              <a:t>Chatbot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Lex  </a:t>
            </a:r>
            <a:r>
              <a:rPr dirty="0" sz="2700" spc="155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700" spc="95">
                <a:solidFill>
                  <a:srgbClr val="FFFFFF"/>
                </a:solidFill>
                <a:latin typeface="Microsoft Sans Serif"/>
                <a:cs typeface="Microsoft Sans Serif"/>
              </a:rPr>
              <a:t>online </a:t>
            </a:r>
            <a:r>
              <a:rPr dirty="0" sz="2700" spc="20">
                <a:solidFill>
                  <a:srgbClr val="FFFFFF"/>
                </a:solidFill>
                <a:latin typeface="Microsoft Sans Serif"/>
                <a:cs typeface="Microsoft Sans Serif"/>
              </a:rPr>
              <a:t>surveys, </a:t>
            </a:r>
            <a:r>
              <a:rPr dirty="0" sz="2700" spc="30">
                <a:solidFill>
                  <a:srgbClr val="FFFFFF"/>
                </a:solidFill>
                <a:latin typeface="Microsoft Sans Serif"/>
                <a:cs typeface="Microsoft Sans Serif"/>
              </a:rPr>
              <a:t>businesses can </a:t>
            </a:r>
            <a:r>
              <a:rPr dirty="0" sz="27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latin typeface="Microsoft Sans Serif"/>
                <a:cs typeface="Microsoft Sans Serif"/>
              </a:rPr>
              <a:t>enhance</a:t>
            </a:r>
            <a:r>
              <a:rPr dirty="0" sz="2700" spc="-20">
                <a:latin typeface="Microsoft Sans Serif"/>
                <a:cs typeface="Microsoft Sans Serif"/>
              </a:rPr>
              <a:t> </a:t>
            </a:r>
            <a:r>
              <a:rPr dirty="0" sz="2700" spc="70">
                <a:latin typeface="Microsoft Sans Serif"/>
                <a:cs typeface="Microsoft Sans Serif"/>
              </a:rPr>
              <a:t>user</a:t>
            </a:r>
            <a:r>
              <a:rPr dirty="0" sz="2700" spc="-20">
                <a:latin typeface="Microsoft Sans Serif"/>
                <a:cs typeface="Microsoft Sans Serif"/>
              </a:rPr>
              <a:t> </a:t>
            </a:r>
            <a:r>
              <a:rPr dirty="0" sz="2700" spc="70">
                <a:latin typeface="Microsoft Sans Serif"/>
                <a:cs typeface="Microsoft Sans Serif"/>
              </a:rPr>
              <a:t>engagement</a:t>
            </a:r>
            <a:r>
              <a:rPr dirty="0" sz="2700" spc="-45">
                <a:latin typeface="Microsoft Sans Serif"/>
                <a:cs typeface="Microsoft Sans Serif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Microsoft Sans Serif"/>
                <a:cs typeface="Microsoft Sans Serif"/>
              </a:rPr>
              <a:t>through </a:t>
            </a:r>
            <a:r>
              <a:rPr dirty="0" sz="2700" spc="-7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5">
                <a:latin typeface="Microsoft Sans Serif"/>
                <a:cs typeface="Microsoft Sans Serif"/>
              </a:rPr>
              <a:t>personalized </a:t>
            </a:r>
            <a:r>
              <a:rPr dirty="0" sz="2700" spc="85">
                <a:latin typeface="Microsoft Sans Serif"/>
                <a:cs typeface="Microsoft Sans Serif"/>
              </a:rPr>
              <a:t>interactions </a:t>
            </a:r>
            <a:r>
              <a:rPr dirty="0" sz="2700" spc="10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700" spc="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90">
                <a:latin typeface="Microsoft Sans Serif"/>
                <a:cs typeface="Microsoft Sans Serif"/>
              </a:rPr>
              <a:t>contextual</a:t>
            </a:r>
            <a:r>
              <a:rPr dirty="0" sz="2700" spc="-25">
                <a:latin typeface="Microsoft Sans Serif"/>
                <a:cs typeface="Microsoft Sans Serif"/>
              </a:rPr>
              <a:t> </a:t>
            </a:r>
            <a:r>
              <a:rPr dirty="0" sz="2700" spc="35">
                <a:latin typeface="Microsoft Sans Serif"/>
                <a:cs typeface="Microsoft Sans Serif"/>
              </a:rPr>
              <a:t>relevance</a:t>
            </a:r>
            <a:r>
              <a:rPr dirty="0" sz="2700" spc="35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7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7" y="1025715"/>
            <a:ext cx="7185659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50" spc="245"/>
              <a:t>Data</a:t>
            </a:r>
            <a:r>
              <a:rPr dirty="0" sz="4650" spc="-25"/>
              <a:t> </a:t>
            </a:r>
            <a:r>
              <a:rPr dirty="0" sz="4650" spc="125"/>
              <a:t>Analysis</a:t>
            </a:r>
            <a:r>
              <a:rPr dirty="0" sz="4650" spc="140"/>
              <a:t> </a:t>
            </a:r>
            <a:r>
              <a:rPr dirty="0" sz="4650" spc="225"/>
              <a:t>and</a:t>
            </a:r>
            <a:r>
              <a:rPr dirty="0" sz="4650" spc="140"/>
              <a:t> </a:t>
            </a:r>
            <a:r>
              <a:rPr dirty="0" sz="4650" spc="145"/>
              <a:t>Insights</a:t>
            </a:r>
            <a:endParaRPr sz="465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98802" y="2935236"/>
            <a:ext cx="1381887" cy="3573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28721" y="3754386"/>
            <a:ext cx="1200975" cy="3571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51764" y="4162120"/>
            <a:ext cx="2971419" cy="2799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31223" y="4583061"/>
            <a:ext cx="1149248" cy="3571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88788" y="4583061"/>
            <a:ext cx="4148594" cy="35679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489211" y="2854388"/>
            <a:ext cx="6844665" cy="2084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099"/>
              </a:lnSpc>
              <a:spcBef>
                <a:spcPts val="95"/>
              </a:spcBef>
            </a:pP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Trebuchet MS"/>
                <a:cs typeface="Trebuchet MS"/>
              </a:rPr>
              <a:t>collected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survey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7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latin typeface="Trebuchet MS"/>
                <a:cs typeface="Trebuchet MS"/>
              </a:rPr>
              <a:t>analyzed </a:t>
            </a:r>
            <a:r>
              <a:rPr dirty="0" sz="2700" spc="55">
                <a:latin typeface="Trebuchet MS"/>
                <a:cs typeface="Trebuchet MS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services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gain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valuable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latin typeface="Trebuchet MS"/>
                <a:cs typeface="Trebuchet MS"/>
              </a:rPr>
              <a:t>insights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into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preferences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behaviors.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dirty="0" sz="27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latin typeface="Trebuchet MS"/>
                <a:cs typeface="Trebuchet MS"/>
              </a:rPr>
              <a:t>informed</a:t>
            </a:r>
            <a:r>
              <a:rPr dirty="0" sz="2700" spc="-114">
                <a:latin typeface="Trebuchet MS"/>
                <a:cs typeface="Trebuchet MS"/>
              </a:rPr>
              <a:t> </a:t>
            </a:r>
            <a:r>
              <a:rPr dirty="0" sz="2700" spc="40">
                <a:latin typeface="Trebuchet MS"/>
                <a:cs typeface="Trebuchet MS"/>
              </a:rPr>
              <a:t>decision- </a:t>
            </a:r>
            <a:r>
              <a:rPr dirty="0" sz="2700" spc="-795">
                <a:latin typeface="Trebuchet MS"/>
                <a:cs typeface="Trebuchet MS"/>
              </a:rPr>
              <a:t> </a:t>
            </a:r>
            <a:r>
              <a:rPr dirty="0" sz="2700" spc="100">
                <a:latin typeface="Trebuchet MS"/>
                <a:cs typeface="Trebuchet MS"/>
              </a:rPr>
              <a:t>making</a:t>
            </a:r>
            <a:r>
              <a:rPr dirty="0" sz="2700" spc="-120"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90">
                <a:latin typeface="Trebuchet MS"/>
                <a:cs typeface="Trebuchet MS"/>
              </a:rPr>
              <a:t>improved</a:t>
            </a:r>
            <a:r>
              <a:rPr dirty="0" sz="2700" spc="-120">
                <a:latin typeface="Trebuchet MS"/>
                <a:cs typeface="Trebuchet MS"/>
              </a:rPr>
              <a:t> </a:t>
            </a:r>
            <a:r>
              <a:rPr dirty="0" sz="2700" spc="110">
                <a:latin typeface="Trebuchet MS"/>
                <a:cs typeface="Trebuchet MS"/>
              </a:rPr>
              <a:t>user</a:t>
            </a:r>
            <a:r>
              <a:rPr dirty="0" sz="2700" spc="-114">
                <a:latin typeface="Trebuchet MS"/>
                <a:cs typeface="Trebuchet MS"/>
              </a:rPr>
              <a:t> </a:t>
            </a:r>
            <a:r>
              <a:rPr dirty="0" sz="2700" spc="15">
                <a:latin typeface="Trebuchet MS"/>
                <a:cs typeface="Trebuchet MS"/>
              </a:rPr>
              <a:t>experience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5934075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dirty="0" sz="4400" spc="229">
                <a:latin typeface="SimSun"/>
                <a:cs typeface="SimSun"/>
              </a:rPr>
              <a:t>Case</a:t>
            </a:r>
            <a:r>
              <a:rPr dirty="0" sz="4400" spc="-1080">
                <a:latin typeface="SimSun"/>
                <a:cs typeface="SimSun"/>
              </a:rPr>
              <a:t> </a:t>
            </a:r>
            <a:r>
              <a:rPr dirty="0" sz="4400" spc="-40">
                <a:latin typeface="SimSun"/>
                <a:cs typeface="SimSun"/>
              </a:rPr>
              <a:t>Study:</a:t>
            </a:r>
            <a:r>
              <a:rPr dirty="0" sz="4400" spc="-1080">
                <a:latin typeface="SimSun"/>
                <a:cs typeface="SimSun"/>
              </a:rPr>
              <a:t> </a:t>
            </a:r>
            <a:r>
              <a:rPr dirty="0" sz="4400" spc="-45">
                <a:latin typeface="SimSun"/>
                <a:cs typeface="SimSun"/>
              </a:rPr>
              <a:t>Successful  </a:t>
            </a:r>
            <a:r>
              <a:rPr dirty="0" sz="4400" spc="229"/>
              <a:t>Implementation</a:t>
            </a:r>
            <a:endParaRPr sz="4400">
              <a:latin typeface="SimSun"/>
              <a:cs typeface="SimSu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60517" y="3342970"/>
            <a:ext cx="4022915" cy="35897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489223" y="2854388"/>
            <a:ext cx="6943725" cy="166560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5080">
              <a:lnSpc>
                <a:spcPts val="3229"/>
              </a:lnSpc>
              <a:spcBef>
                <a:spcPts val="195"/>
              </a:spcBef>
            </a:pP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real-world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company </a:t>
            </a:r>
            <a:r>
              <a:rPr dirty="0" sz="2700" spc="-7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achieved </a:t>
            </a:r>
            <a:r>
              <a:rPr dirty="0" sz="2700" spc="40">
                <a:latin typeface="Trebuchet MS"/>
                <a:cs typeface="Trebuchet MS"/>
              </a:rPr>
              <a:t>signiﬁcant </a:t>
            </a:r>
            <a:r>
              <a:rPr dirty="0" sz="2700" spc="90">
                <a:latin typeface="Trebuchet MS"/>
                <a:cs typeface="Trebuchet MS"/>
              </a:rPr>
              <a:t>improvements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rebuchet MS"/>
                <a:cs typeface="Trebuchet MS"/>
              </a:rPr>
              <a:t>user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experience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implementing </a:t>
            </a: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270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Chatbot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survey</a:t>
            </a:r>
            <a:r>
              <a:rPr dirty="0" sz="27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automation.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8377" y="2200173"/>
            <a:ext cx="906272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110"/>
              <a:t>Best</a:t>
            </a:r>
            <a:r>
              <a:rPr dirty="0" sz="4500" spc="145"/>
              <a:t> </a:t>
            </a:r>
            <a:r>
              <a:rPr dirty="0" sz="4500" spc="140"/>
              <a:t>Practices</a:t>
            </a:r>
            <a:r>
              <a:rPr dirty="0" sz="4500" spc="145"/>
              <a:t> </a:t>
            </a:r>
            <a:r>
              <a:rPr dirty="0" sz="4500" spc="165"/>
              <a:t>for</a:t>
            </a:r>
            <a:r>
              <a:rPr dirty="0" sz="4500" spc="45"/>
              <a:t> </a:t>
            </a:r>
            <a:r>
              <a:rPr dirty="0" sz="4500" spc="220"/>
              <a:t>Implementation</a:t>
            </a:r>
            <a:endParaRPr sz="45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7710" y="3994848"/>
            <a:ext cx="2180297" cy="3567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4759" y="5223573"/>
            <a:ext cx="3281832" cy="3571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74347" y="5642673"/>
            <a:ext cx="3841889" cy="35679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62273" y="3914000"/>
            <a:ext cx="5765800" cy="2084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1356995">
              <a:lnSpc>
                <a:spcPct val="100099"/>
              </a:lnSpc>
              <a:spcBef>
                <a:spcPts val="95"/>
              </a:spcBef>
            </a:pP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dirty="0" sz="27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3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7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latin typeface="Trebuchet MS"/>
                <a:cs typeface="Trebuchet MS"/>
              </a:rPr>
              <a:t>best</a:t>
            </a:r>
            <a:r>
              <a:rPr dirty="0" sz="2700" spc="-130">
                <a:latin typeface="Trebuchet MS"/>
                <a:cs typeface="Trebuchet MS"/>
              </a:rPr>
              <a:t> </a:t>
            </a:r>
            <a:r>
              <a:rPr dirty="0" sz="2700" spc="25">
                <a:latin typeface="Trebuchet MS"/>
                <a:cs typeface="Trebuchet MS"/>
              </a:rPr>
              <a:t>practices</a:t>
            </a:r>
            <a:r>
              <a:rPr dirty="0" sz="2700" spc="-135"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700" spc="-7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implementing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5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rebuchet MS"/>
                <a:cs typeface="Trebuchet MS"/>
              </a:rPr>
              <a:t>Chatbot</a:t>
            </a:r>
            <a:r>
              <a:rPr dirty="0" sz="27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7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5">
                <a:solidFill>
                  <a:srgbClr val="FFFFFF"/>
                </a:solidFill>
                <a:latin typeface="Trebuchet MS"/>
                <a:cs typeface="Trebuchet MS"/>
              </a:rPr>
              <a:t>Lex </a:t>
            </a:r>
            <a:r>
              <a:rPr dirty="0" sz="2700" spc="-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4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700" spc="60">
                <a:solidFill>
                  <a:srgbClr val="FFFFFF"/>
                </a:solidFill>
                <a:latin typeface="Trebuchet MS"/>
                <a:cs typeface="Trebuchet MS"/>
              </a:rPr>
              <a:t>online </a:t>
            </a: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survey </a:t>
            </a:r>
            <a:r>
              <a:rPr dirty="0" sz="2700" spc="80">
                <a:solidFill>
                  <a:srgbClr val="FFFFFF"/>
                </a:solidFill>
                <a:latin typeface="Trebuchet MS"/>
                <a:cs typeface="Trebuchet MS"/>
              </a:rPr>
              <a:t>automation </a:t>
            </a:r>
            <a:r>
              <a:rPr dirty="0" sz="2700" spc="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Trebuchet MS"/>
                <a:cs typeface="Trebuchet MS"/>
              </a:rPr>
              <a:t>ensure </a:t>
            </a:r>
            <a:r>
              <a:rPr dirty="0" sz="2700" spc="110">
                <a:latin typeface="Trebuchet MS"/>
                <a:cs typeface="Trebuchet MS"/>
              </a:rPr>
              <a:t>seamless </a:t>
            </a:r>
            <a:r>
              <a:rPr dirty="0" sz="2700" spc="30">
                <a:latin typeface="Trebuchet MS"/>
                <a:cs typeface="Trebuchet MS"/>
              </a:rPr>
              <a:t>integration </a:t>
            </a:r>
            <a:r>
              <a:rPr dirty="0" sz="2700" spc="1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700" spc="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latin typeface="Trebuchet MS"/>
                <a:cs typeface="Trebuchet MS"/>
              </a:rPr>
              <a:t>optimal</a:t>
            </a:r>
            <a:r>
              <a:rPr dirty="0" sz="2700" spc="-114">
                <a:latin typeface="Trebuchet MS"/>
                <a:cs typeface="Trebuchet MS"/>
              </a:rPr>
              <a:t> </a:t>
            </a:r>
            <a:r>
              <a:rPr dirty="0" sz="2700" spc="110">
                <a:latin typeface="Trebuchet MS"/>
                <a:cs typeface="Trebuchet MS"/>
              </a:rPr>
              <a:t>user</a:t>
            </a:r>
            <a:r>
              <a:rPr dirty="0" sz="2700" spc="-120">
                <a:latin typeface="Trebuchet MS"/>
                <a:cs typeface="Trebuchet MS"/>
              </a:rPr>
              <a:t> </a:t>
            </a:r>
            <a:r>
              <a:rPr dirty="0" sz="2700" spc="15">
                <a:latin typeface="Trebuchet MS"/>
                <a:cs typeface="Trebuchet MS"/>
              </a:rPr>
              <a:t>experience</a:t>
            </a:r>
            <a:r>
              <a:rPr dirty="0" sz="2700" spc="1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2024-03-27T17:12:20Z</dcterms:created>
  <dcterms:modified xsi:type="dcterms:W3CDTF">2024-03-27T17:12:20Z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2024-03-27T00:00:00Z</vt:filetime>
  </property>
</Properties>
</file>